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302" r:id="rId3"/>
    <p:sldId id="317" r:id="rId4"/>
    <p:sldId id="323" r:id="rId5"/>
    <p:sldId id="321" r:id="rId6"/>
    <p:sldId id="322" r:id="rId7"/>
    <p:sldId id="319" r:id="rId8"/>
    <p:sldId id="328" r:id="rId9"/>
    <p:sldId id="318" r:id="rId10"/>
    <p:sldId id="329" r:id="rId11"/>
    <p:sldId id="320" r:id="rId12"/>
    <p:sldId id="324" r:id="rId13"/>
    <p:sldId id="327" r:id="rId14"/>
    <p:sldId id="326" r:id="rId15"/>
    <p:sldId id="331" r:id="rId16"/>
    <p:sldId id="332" r:id="rId17"/>
    <p:sldId id="32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 autoAdjust="0"/>
    <p:restoredTop sz="71278" autoAdjust="0"/>
  </p:normalViewPr>
  <p:slideViewPr>
    <p:cSldViewPr snapToGrid="0">
      <p:cViewPr varScale="1">
        <p:scale>
          <a:sx n="80" d="100"/>
          <a:sy n="80" d="100"/>
        </p:scale>
        <p:origin x="17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FB2AB-168F-46A3-ABF9-3868D94551F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E5A93-83A9-42DC-972B-0D38EA61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22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6A86A-7E4A-3C48-B2A1-2DF2756BB4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2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library(</a:t>
            </a:r>
            <a:r>
              <a:rPr lang="en-US" dirty="0" err="1"/>
              <a:t>tidyverse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set.seed</a:t>
            </a:r>
            <a:r>
              <a:rPr lang="en-US" dirty="0"/>
              <a:t>(843)</a:t>
            </a:r>
          </a:p>
          <a:p>
            <a:r>
              <a:rPr lang="en-US" dirty="0" err="1"/>
              <a:t>df</a:t>
            </a:r>
            <a:r>
              <a:rPr lang="en-US" dirty="0"/>
              <a:t> &lt;- </a:t>
            </a:r>
            <a:r>
              <a:rPr lang="en-US" dirty="0" err="1"/>
              <a:t>data_frame</a:t>
            </a:r>
            <a:r>
              <a:rPr lang="en-US" dirty="0"/>
              <a:t>(</a:t>
            </a:r>
          </a:p>
          <a:p>
            <a:r>
              <a:rPr lang="en-US" dirty="0"/>
              <a:t>  x1 = </a:t>
            </a:r>
            <a:r>
              <a:rPr lang="en-US" dirty="0" err="1"/>
              <a:t>runif</a:t>
            </a:r>
            <a:r>
              <a:rPr lang="en-US" dirty="0"/>
              <a:t>(100),</a:t>
            </a:r>
          </a:p>
          <a:p>
            <a:r>
              <a:rPr lang="en-US" dirty="0"/>
              <a:t>  x2 = </a:t>
            </a:r>
            <a:r>
              <a:rPr lang="en-US" dirty="0" err="1"/>
              <a:t>rbinom</a:t>
            </a:r>
            <a:r>
              <a:rPr lang="en-US" dirty="0"/>
              <a:t>(100, 1, .5),</a:t>
            </a:r>
          </a:p>
          <a:p>
            <a:r>
              <a:rPr lang="en-US" dirty="0"/>
              <a:t>  y = x1 + x2 + 2*x1*x2 + </a:t>
            </a:r>
            <a:r>
              <a:rPr lang="en-US" dirty="0" err="1"/>
              <a:t>rnorm</a:t>
            </a:r>
            <a:r>
              <a:rPr lang="en-US" dirty="0"/>
              <a:t>(100)</a:t>
            </a:r>
          </a:p>
          <a:p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df</a:t>
            </a:r>
            <a:r>
              <a:rPr lang="en-US" dirty="0"/>
              <a:t> %&gt;%</a:t>
            </a:r>
          </a:p>
          <a:p>
            <a:r>
              <a:rPr lang="en-US" dirty="0"/>
              <a:t>  mutate(x2_cat = factor(x2)) %&gt;%</a:t>
            </a:r>
          </a:p>
          <a:p>
            <a:r>
              <a:rPr lang="en-US" dirty="0"/>
              <a:t>  </a:t>
            </a:r>
            <a:r>
              <a:rPr lang="en-US" dirty="0" err="1"/>
              <a:t>ggplot</a:t>
            </a:r>
            <a:r>
              <a:rPr lang="en-US" dirty="0"/>
              <a:t>(</a:t>
            </a:r>
            <a:r>
              <a:rPr lang="en-US" dirty="0" err="1"/>
              <a:t>aes</a:t>
            </a:r>
            <a:r>
              <a:rPr lang="en-US" dirty="0"/>
              <a:t>(x1, y, group = x2_cat, color = x2_cat)) +</a:t>
            </a:r>
          </a:p>
          <a:p>
            <a:r>
              <a:rPr lang="en-US" dirty="0"/>
              <a:t>    </a:t>
            </a:r>
            <a:r>
              <a:rPr lang="en-US" dirty="0" err="1"/>
              <a:t>geom_point</a:t>
            </a:r>
            <a:r>
              <a:rPr lang="en-US" dirty="0"/>
              <a:t>() +</a:t>
            </a:r>
          </a:p>
          <a:p>
            <a:r>
              <a:rPr lang="en-US" dirty="0"/>
              <a:t>    </a:t>
            </a:r>
            <a:r>
              <a:rPr lang="en-US" dirty="0" err="1"/>
              <a:t>geom_smooth</a:t>
            </a:r>
            <a:r>
              <a:rPr lang="en-US" dirty="0"/>
              <a:t>(method = "</a:t>
            </a:r>
            <a:r>
              <a:rPr lang="en-US" dirty="0" err="1"/>
              <a:t>lm</a:t>
            </a:r>
            <a:r>
              <a:rPr lang="en-US" dirty="0"/>
              <a:t>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6A86A-7E4A-3C48-B2A1-2DF2756BB4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65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library(</a:t>
            </a:r>
            <a:r>
              <a:rPr lang="en-US" dirty="0" err="1"/>
              <a:t>tidyverse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set.seed</a:t>
            </a:r>
            <a:r>
              <a:rPr lang="en-US" dirty="0"/>
              <a:t>(843)</a:t>
            </a:r>
          </a:p>
          <a:p>
            <a:r>
              <a:rPr lang="en-US" dirty="0" err="1"/>
              <a:t>df</a:t>
            </a:r>
            <a:r>
              <a:rPr lang="en-US" dirty="0"/>
              <a:t> &lt;- </a:t>
            </a:r>
            <a:r>
              <a:rPr lang="en-US" dirty="0" err="1"/>
              <a:t>data_frame</a:t>
            </a:r>
            <a:r>
              <a:rPr lang="en-US" dirty="0"/>
              <a:t>(</a:t>
            </a:r>
          </a:p>
          <a:p>
            <a:r>
              <a:rPr lang="en-US" dirty="0"/>
              <a:t>  x1 = </a:t>
            </a:r>
            <a:r>
              <a:rPr lang="en-US" dirty="0" err="1"/>
              <a:t>runif</a:t>
            </a:r>
            <a:r>
              <a:rPr lang="en-US" dirty="0"/>
              <a:t>(100),</a:t>
            </a:r>
          </a:p>
          <a:p>
            <a:r>
              <a:rPr lang="en-US" dirty="0"/>
              <a:t>  x2 = </a:t>
            </a:r>
            <a:r>
              <a:rPr lang="en-US" dirty="0" err="1"/>
              <a:t>rbinom</a:t>
            </a:r>
            <a:r>
              <a:rPr lang="en-US" dirty="0"/>
              <a:t>(100, 1, .5),</a:t>
            </a:r>
          </a:p>
          <a:p>
            <a:r>
              <a:rPr lang="en-US" dirty="0"/>
              <a:t>  y = x1 + x2 + 2*x1*x2 + </a:t>
            </a:r>
            <a:r>
              <a:rPr lang="en-US" dirty="0" err="1"/>
              <a:t>rnorm</a:t>
            </a:r>
            <a:r>
              <a:rPr lang="en-US" dirty="0"/>
              <a:t>(100)</a:t>
            </a:r>
          </a:p>
          <a:p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df</a:t>
            </a:r>
            <a:r>
              <a:rPr lang="en-US" dirty="0"/>
              <a:t> %&gt;%</a:t>
            </a:r>
          </a:p>
          <a:p>
            <a:r>
              <a:rPr lang="en-US" dirty="0"/>
              <a:t>  mutate(x2_cat = factor(x2)) %&gt;%</a:t>
            </a:r>
          </a:p>
          <a:p>
            <a:r>
              <a:rPr lang="en-US" dirty="0"/>
              <a:t>  </a:t>
            </a:r>
            <a:r>
              <a:rPr lang="en-US" dirty="0" err="1"/>
              <a:t>ggplot</a:t>
            </a:r>
            <a:r>
              <a:rPr lang="en-US" dirty="0"/>
              <a:t>(</a:t>
            </a:r>
            <a:r>
              <a:rPr lang="en-US" dirty="0" err="1"/>
              <a:t>aes</a:t>
            </a:r>
            <a:r>
              <a:rPr lang="en-US" dirty="0"/>
              <a:t>(x1, y, group = x2_cat, color = x2_cat)) +</a:t>
            </a:r>
          </a:p>
          <a:p>
            <a:r>
              <a:rPr lang="en-US" dirty="0"/>
              <a:t>    </a:t>
            </a:r>
            <a:r>
              <a:rPr lang="en-US" dirty="0" err="1"/>
              <a:t>geom_point</a:t>
            </a:r>
            <a:r>
              <a:rPr lang="en-US" dirty="0"/>
              <a:t>() +</a:t>
            </a:r>
          </a:p>
          <a:p>
            <a:r>
              <a:rPr lang="en-US" dirty="0"/>
              <a:t>    </a:t>
            </a:r>
            <a:r>
              <a:rPr lang="en-US" dirty="0" err="1"/>
              <a:t>geom_smooth</a:t>
            </a:r>
            <a:r>
              <a:rPr lang="en-US" dirty="0"/>
              <a:t>(method = "</a:t>
            </a:r>
            <a:r>
              <a:rPr lang="en-US" dirty="0" err="1"/>
              <a:t>lm</a:t>
            </a:r>
            <a:r>
              <a:rPr lang="en-US" dirty="0"/>
              <a:t>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6A86A-7E4A-3C48-B2A1-2DF2756BB4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23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library(</a:t>
            </a:r>
            <a:r>
              <a:rPr lang="en-US" dirty="0" err="1"/>
              <a:t>tidyverse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set.seed</a:t>
            </a:r>
            <a:r>
              <a:rPr lang="en-US" dirty="0"/>
              <a:t>(843)</a:t>
            </a:r>
          </a:p>
          <a:p>
            <a:r>
              <a:rPr lang="en-US" dirty="0" err="1"/>
              <a:t>df</a:t>
            </a:r>
            <a:r>
              <a:rPr lang="en-US" dirty="0"/>
              <a:t> &lt;- </a:t>
            </a:r>
            <a:r>
              <a:rPr lang="en-US" dirty="0" err="1"/>
              <a:t>data_frame</a:t>
            </a:r>
            <a:r>
              <a:rPr lang="en-US" dirty="0"/>
              <a:t>(</a:t>
            </a:r>
          </a:p>
          <a:p>
            <a:r>
              <a:rPr lang="en-US" dirty="0"/>
              <a:t>  x1 = </a:t>
            </a:r>
            <a:r>
              <a:rPr lang="en-US" dirty="0" err="1"/>
              <a:t>runif</a:t>
            </a:r>
            <a:r>
              <a:rPr lang="en-US" dirty="0"/>
              <a:t>(100),</a:t>
            </a:r>
          </a:p>
          <a:p>
            <a:r>
              <a:rPr lang="en-US" dirty="0"/>
              <a:t>  x2 = </a:t>
            </a:r>
            <a:r>
              <a:rPr lang="en-US" dirty="0" err="1"/>
              <a:t>rbinom</a:t>
            </a:r>
            <a:r>
              <a:rPr lang="en-US" dirty="0"/>
              <a:t>(100, 1, .5),</a:t>
            </a:r>
          </a:p>
          <a:p>
            <a:r>
              <a:rPr lang="en-US" dirty="0"/>
              <a:t>  y = x1 + x2 + 2*x1*x2 + </a:t>
            </a:r>
            <a:r>
              <a:rPr lang="en-US" dirty="0" err="1"/>
              <a:t>rnorm</a:t>
            </a:r>
            <a:r>
              <a:rPr lang="en-US" dirty="0"/>
              <a:t>(100)</a:t>
            </a:r>
          </a:p>
          <a:p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df</a:t>
            </a:r>
            <a:r>
              <a:rPr lang="en-US" dirty="0"/>
              <a:t> %&gt;%</a:t>
            </a:r>
          </a:p>
          <a:p>
            <a:r>
              <a:rPr lang="en-US" dirty="0"/>
              <a:t>  mutate(x2_cat = factor(x2)) %&gt;%</a:t>
            </a:r>
          </a:p>
          <a:p>
            <a:r>
              <a:rPr lang="en-US" dirty="0"/>
              <a:t>  </a:t>
            </a:r>
            <a:r>
              <a:rPr lang="en-US" dirty="0" err="1"/>
              <a:t>ggplot</a:t>
            </a:r>
            <a:r>
              <a:rPr lang="en-US" dirty="0"/>
              <a:t>(</a:t>
            </a:r>
            <a:r>
              <a:rPr lang="en-US" dirty="0" err="1"/>
              <a:t>aes</a:t>
            </a:r>
            <a:r>
              <a:rPr lang="en-US" dirty="0"/>
              <a:t>(x1, y, group = x2_cat, color = x2_cat)) +</a:t>
            </a:r>
          </a:p>
          <a:p>
            <a:r>
              <a:rPr lang="en-US" dirty="0"/>
              <a:t>    </a:t>
            </a:r>
            <a:r>
              <a:rPr lang="en-US" dirty="0" err="1"/>
              <a:t>geom_point</a:t>
            </a:r>
            <a:r>
              <a:rPr lang="en-US" dirty="0"/>
              <a:t>() +</a:t>
            </a:r>
          </a:p>
          <a:p>
            <a:r>
              <a:rPr lang="en-US" dirty="0"/>
              <a:t>    </a:t>
            </a:r>
            <a:r>
              <a:rPr lang="en-US" dirty="0" err="1"/>
              <a:t>geom_smooth</a:t>
            </a:r>
            <a:r>
              <a:rPr lang="en-US" dirty="0"/>
              <a:t>(method = "</a:t>
            </a:r>
            <a:r>
              <a:rPr lang="en-US" dirty="0" err="1"/>
              <a:t>lm</a:t>
            </a:r>
            <a:r>
              <a:rPr lang="en-US" dirty="0"/>
              <a:t>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6A86A-7E4A-3C48-B2A1-2DF2756BB4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90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library(</a:t>
            </a:r>
            <a:r>
              <a:rPr lang="en-US" dirty="0" err="1"/>
              <a:t>tidyverse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set.seed</a:t>
            </a:r>
            <a:r>
              <a:rPr lang="en-US" dirty="0"/>
              <a:t>(843)</a:t>
            </a:r>
          </a:p>
          <a:p>
            <a:r>
              <a:rPr lang="en-US" dirty="0" err="1"/>
              <a:t>df</a:t>
            </a:r>
            <a:r>
              <a:rPr lang="en-US" dirty="0"/>
              <a:t> &lt;- </a:t>
            </a:r>
            <a:r>
              <a:rPr lang="en-US" dirty="0" err="1"/>
              <a:t>data_frame</a:t>
            </a:r>
            <a:r>
              <a:rPr lang="en-US" dirty="0"/>
              <a:t>(</a:t>
            </a:r>
          </a:p>
          <a:p>
            <a:r>
              <a:rPr lang="en-US" dirty="0"/>
              <a:t>  x1 = </a:t>
            </a:r>
            <a:r>
              <a:rPr lang="en-US" dirty="0" err="1"/>
              <a:t>runif</a:t>
            </a:r>
            <a:r>
              <a:rPr lang="en-US" dirty="0"/>
              <a:t>(100),</a:t>
            </a:r>
          </a:p>
          <a:p>
            <a:r>
              <a:rPr lang="en-US" dirty="0"/>
              <a:t>  x2 = </a:t>
            </a:r>
            <a:r>
              <a:rPr lang="en-US" dirty="0" err="1"/>
              <a:t>rbinom</a:t>
            </a:r>
            <a:r>
              <a:rPr lang="en-US" dirty="0"/>
              <a:t>(100, 1, .5),</a:t>
            </a:r>
          </a:p>
          <a:p>
            <a:r>
              <a:rPr lang="en-US" dirty="0"/>
              <a:t>  y = x1 + x2 + 2*x1*x2 + </a:t>
            </a:r>
            <a:r>
              <a:rPr lang="en-US" dirty="0" err="1"/>
              <a:t>rnorm</a:t>
            </a:r>
            <a:r>
              <a:rPr lang="en-US" dirty="0"/>
              <a:t>(100)</a:t>
            </a:r>
          </a:p>
          <a:p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df</a:t>
            </a:r>
            <a:r>
              <a:rPr lang="en-US" dirty="0"/>
              <a:t> %&gt;%</a:t>
            </a:r>
          </a:p>
          <a:p>
            <a:r>
              <a:rPr lang="en-US" dirty="0"/>
              <a:t>  mutate(x2_cat = factor(x2)) %&gt;%</a:t>
            </a:r>
          </a:p>
          <a:p>
            <a:r>
              <a:rPr lang="en-US" dirty="0"/>
              <a:t>  </a:t>
            </a:r>
            <a:r>
              <a:rPr lang="en-US" dirty="0" err="1"/>
              <a:t>ggplot</a:t>
            </a:r>
            <a:r>
              <a:rPr lang="en-US" dirty="0"/>
              <a:t>(</a:t>
            </a:r>
            <a:r>
              <a:rPr lang="en-US" dirty="0" err="1"/>
              <a:t>aes</a:t>
            </a:r>
            <a:r>
              <a:rPr lang="en-US" dirty="0"/>
              <a:t>(x1, y, group = x2_cat, color = x2_cat)) +</a:t>
            </a:r>
          </a:p>
          <a:p>
            <a:r>
              <a:rPr lang="en-US" dirty="0"/>
              <a:t>    </a:t>
            </a:r>
            <a:r>
              <a:rPr lang="en-US" dirty="0" err="1"/>
              <a:t>geom_point</a:t>
            </a:r>
            <a:r>
              <a:rPr lang="en-US" dirty="0"/>
              <a:t>() +</a:t>
            </a:r>
          </a:p>
          <a:p>
            <a:r>
              <a:rPr lang="en-US" dirty="0"/>
              <a:t>    </a:t>
            </a:r>
            <a:r>
              <a:rPr lang="en-US" dirty="0" err="1"/>
              <a:t>geom_smooth</a:t>
            </a:r>
            <a:r>
              <a:rPr lang="en-US" dirty="0"/>
              <a:t>(method = "</a:t>
            </a:r>
            <a:r>
              <a:rPr lang="en-US" dirty="0" err="1"/>
              <a:t>lm</a:t>
            </a:r>
            <a:r>
              <a:rPr lang="en-US" dirty="0"/>
              <a:t>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6A86A-7E4A-3C48-B2A1-2DF2756BB4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2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library(</a:t>
            </a:r>
            <a:r>
              <a:rPr lang="en-US" dirty="0" err="1"/>
              <a:t>tidyverse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set.seed</a:t>
            </a:r>
            <a:r>
              <a:rPr lang="en-US" dirty="0"/>
              <a:t>(843)</a:t>
            </a:r>
          </a:p>
          <a:p>
            <a:r>
              <a:rPr lang="en-US" dirty="0" err="1"/>
              <a:t>df</a:t>
            </a:r>
            <a:r>
              <a:rPr lang="en-US" dirty="0"/>
              <a:t> &lt;- </a:t>
            </a:r>
            <a:r>
              <a:rPr lang="en-US" dirty="0" err="1"/>
              <a:t>data_frame</a:t>
            </a:r>
            <a:r>
              <a:rPr lang="en-US" dirty="0"/>
              <a:t>(</a:t>
            </a:r>
          </a:p>
          <a:p>
            <a:r>
              <a:rPr lang="en-US" dirty="0"/>
              <a:t>  x1 = </a:t>
            </a:r>
            <a:r>
              <a:rPr lang="en-US" dirty="0" err="1"/>
              <a:t>runif</a:t>
            </a:r>
            <a:r>
              <a:rPr lang="en-US" dirty="0"/>
              <a:t>(100),</a:t>
            </a:r>
          </a:p>
          <a:p>
            <a:r>
              <a:rPr lang="en-US" dirty="0"/>
              <a:t>  x2 = </a:t>
            </a:r>
            <a:r>
              <a:rPr lang="en-US" dirty="0" err="1"/>
              <a:t>rbinom</a:t>
            </a:r>
            <a:r>
              <a:rPr lang="en-US" dirty="0"/>
              <a:t>(100, 1, .5),</a:t>
            </a:r>
          </a:p>
          <a:p>
            <a:r>
              <a:rPr lang="en-US" dirty="0"/>
              <a:t>  y = x1 + x2 + 2*x1*x2 + </a:t>
            </a:r>
            <a:r>
              <a:rPr lang="en-US" dirty="0" err="1"/>
              <a:t>rnorm</a:t>
            </a:r>
            <a:r>
              <a:rPr lang="en-US" dirty="0"/>
              <a:t>(100)</a:t>
            </a:r>
          </a:p>
          <a:p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df</a:t>
            </a:r>
            <a:r>
              <a:rPr lang="en-US" dirty="0"/>
              <a:t> %&gt;%</a:t>
            </a:r>
          </a:p>
          <a:p>
            <a:r>
              <a:rPr lang="en-US" dirty="0"/>
              <a:t>  mutate(x2_cat = factor(x2)) %&gt;%</a:t>
            </a:r>
          </a:p>
          <a:p>
            <a:r>
              <a:rPr lang="en-US" dirty="0"/>
              <a:t>  </a:t>
            </a:r>
            <a:r>
              <a:rPr lang="en-US" dirty="0" err="1"/>
              <a:t>ggplot</a:t>
            </a:r>
            <a:r>
              <a:rPr lang="en-US" dirty="0"/>
              <a:t>(</a:t>
            </a:r>
            <a:r>
              <a:rPr lang="en-US" dirty="0" err="1"/>
              <a:t>aes</a:t>
            </a:r>
            <a:r>
              <a:rPr lang="en-US" dirty="0"/>
              <a:t>(x1, y, group = x2_cat, color = x2_cat)) +</a:t>
            </a:r>
          </a:p>
          <a:p>
            <a:r>
              <a:rPr lang="en-US" dirty="0"/>
              <a:t>    </a:t>
            </a:r>
            <a:r>
              <a:rPr lang="en-US" dirty="0" err="1"/>
              <a:t>geom_point</a:t>
            </a:r>
            <a:r>
              <a:rPr lang="en-US" dirty="0"/>
              <a:t>() +</a:t>
            </a:r>
          </a:p>
          <a:p>
            <a:r>
              <a:rPr lang="en-US" dirty="0"/>
              <a:t>    </a:t>
            </a:r>
            <a:r>
              <a:rPr lang="en-US" dirty="0" err="1"/>
              <a:t>geom_smooth</a:t>
            </a:r>
            <a:r>
              <a:rPr lang="en-US" dirty="0"/>
              <a:t>(method = "</a:t>
            </a:r>
            <a:r>
              <a:rPr lang="en-US" dirty="0" err="1"/>
              <a:t>lm</a:t>
            </a:r>
            <a:r>
              <a:rPr lang="en-US" dirty="0"/>
              <a:t>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6A86A-7E4A-3C48-B2A1-2DF2756BB4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80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solidFill>
                  <a:schemeClr val="accent6"/>
                </a:solidFill>
              </a:rPr>
              <a:t>I think this would be perfect for the in-class activity. For the slides, let’s do a multiple regression that we can show both unstandardized and standardized effect sizes for both continuous and categorical variables.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>
              <a:solidFill>
                <a:schemeClr val="accent6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solidFill>
                  <a:schemeClr val="accent6"/>
                </a:solidFill>
              </a:rPr>
              <a:t>One with both continuous and categorical </a:t>
            </a:r>
            <a:r>
              <a:rPr lang="en-US" i="1" dirty="0">
                <a:solidFill>
                  <a:schemeClr val="accent6"/>
                </a:solidFill>
                <a:sym typeface="Wingdings" panose="05000000000000000000" pitchFamily="2" charset="2"/>
              </a:rPr>
              <a:t> one unstandardized and one with all but categorical standardized with </a:t>
            </a:r>
            <a:r>
              <a:rPr lang="en-US" i="1" dirty="0" err="1">
                <a:solidFill>
                  <a:schemeClr val="accent6"/>
                </a:solidFill>
                <a:sym typeface="Wingdings" panose="05000000000000000000" pitchFamily="2" charset="2"/>
              </a:rPr>
              <a:t>intrepretations</a:t>
            </a:r>
            <a:endParaRPr lang="en-US" i="1" dirty="0">
              <a:solidFill>
                <a:schemeClr val="accent6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E5A93-83A9-42DC-972B-0D38EA6122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4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E5A93-83A9-42DC-972B-0D38EA61222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3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EE34-87AA-4CB0-9616-58E238994417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474-FA21-43CA-8A3F-49EB2536A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8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EE34-87AA-4CB0-9616-58E238994417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474-FA21-43CA-8A3F-49EB2536A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6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EE34-87AA-4CB0-9616-58E238994417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474-FA21-43CA-8A3F-49EB2536A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5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EE34-87AA-4CB0-9616-58E238994417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474-FA21-43CA-8A3F-49EB2536A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2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EE34-87AA-4CB0-9616-58E238994417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474-FA21-43CA-8A3F-49EB2536A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6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EE34-87AA-4CB0-9616-58E238994417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474-FA21-43CA-8A3F-49EB2536A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1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EE34-87AA-4CB0-9616-58E238994417}" type="datetimeFigureOut">
              <a:rPr lang="en-US" smtClean="0"/>
              <a:t>6/25/20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474-FA21-43CA-8A3F-49EB2536A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5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EE34-87AA-4CB0-9616-58E238994417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474-FA21-43CA-8A3F-49EB2536A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4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EE34-87AA-4CB0-9616-58E238994417}" type="datetimeFigureOut">
              <a:rPr lang="en-US" smtClean="0"/>
              <a:t>6/25/20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474-FA21-43CA-8A3F-49EB2536A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1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EE34-87AA-4CB0-9616-58E238994417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474-FA21-43CA-8A3F-49EB2536A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3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EE34-87AA-4CB0-9616-58E238994417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6474-FA21-43CA-8A3F-49EB2536A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0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6EE34-87AA-4CB0-9616-58E238994417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C6474-FA21-43CA-8A3F-49EB2536A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2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analysisfactor.com/two-types-effect-size-statistic/" TargetMode="External"/><Relationship Id="rId2" Type="http://schemas.openxmlformats.org/officeDocument/2006/relationships/hyperlink" Target="https://www.theanalysisfactor.com/effect-siz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eeds.ac.uk/educol/documents/00002182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F2942"/>
            </a:gs>
            <a:gs pos="100000">
              <a:srgbClr val="1D4C5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8E724-95E2-8749-B530-6B15BA064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208" y="299365"/>
            <a:ext cx="10543505" cy="2167109"/>
          </a:xfrm>
        </p:spPr>
        <p:txBody>
          <a:bodyPr>
            <a:noAutofit/>
          </a:bodyPr>
          <a:lstStyle/>
          <a:p>
            <a:pPr algn="l"/>
            <a:r>
              <a:rPr lang="en-US" sz="8800" b="1" dirty="0">
                <a:solidFill>
                  <a:schemeClr val="bg2"/>
                </a:solidFill>
                <a:latin typeface="Georgia" panose="02040502050405020303" pitchFamily="18" charset="0"/>
              </a:rPr>
              <a:t>Effect Sizes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75D46-614D-1D43-AB4C-A52F2DD90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208" y="5611143"/>
            <a:ext cx="9144000" cy="918446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chemeClr val="bg2"/>
                </a:solidFill>
                <a:latin typeface="Georgia" panose="02040502050405020303" pitchFamily="18" charset="0"/>
              </a:rPr>
              <a:t>Tyson S. Barrett, PhD</a:t>
            </a:r>
          </a:p>
          <a:p>
            <a:pPr algn="l"/>
            <a:r>
              <a:rPr lang="en-US" sz="2000" dirty="0">
                <a:solidFill>
                  <a:schemeClr val="bg2"/>
                </a:solidFill>
                <a:latin typeface="Georgia" panose="02040502050405020303" pitchFamily="18" charset="0"/>
              </a:rPr>
              <a:t>Updated by Carly Fox</a:t>
            </a:r>
            <a:endParaRPr lang="en-US" dirty="0">
              <a:solidFill>
                <a:schemeClr val="bg2"/>
              </a:solidFill>
              <a:latin typeface="Georgia" panose="02040502050405020303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641E99-4881-F44A-9897-362E11FC5A26}"/>
              </a:ext>
            </a:extLst>
          </p:cNvPr>
          <p:cNvSpPr/>
          <p:nvPr/>
        </p:nvSpPr>
        <p:spPr>
          <a:xfrm>
            <a:off x="970208" y="299365"/>
            <a:ext cx="13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Georgia" panose="02040502050405020303" pitchFamily="18" charset="0"/>
              </a:rPr>
              <a:t>EDUC 7610</a:t>
            </a:r>
          </a:p>
        </p:txBody>
      </p:sp>
    </p:spTree>
    <p:extLst>
      <p:ext uri="{BB962C8B-B14F-4D97-AF65-F5344CB8AC3E}">
        <p14:creationId xmlns:p14="http://schemas.microsoft.com/office/powerpoint/2010/main" val="1099490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C5EF-04C6-9843-A223-3160AD473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181493" cy="1123706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But there are many different kinds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BFB126-BF98-4785-8867-1ECF10FD2DA6}"/>
              </a:ext>
            </a:extLst>
          </p:cNvPr>
          <p:cNvSpPr txBox="1"/>
          <p:nvPr/>
        </p:nvSpPr>
        <p:spPr>
          <a:xfrm>
            <a:off x="838199" y="1588008"/>
            <a:ext cx="92659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Cohen’s d (Standardized Mean Difference Effect Size)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Can be obtained in simple regression when you standardize the outcome and have a two-level categorical variable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When covariates in model, becomes an adjusted Cohen’s d or an adjusted Standardized Mean Difference Effect Size (STMDES)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Eta-squared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Essentially R</a:t>
            </a:r>
            <a:r>
              <a:rPr lang="en-US" sz="2400" baseline="30000" dirty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Odds Ratio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bg1">
                    <a:lumMod val="95000"/>
                  </a:schemeClr>
                </a:solidFill>
              </a:rPr>
              <a:t>we’ll learn more about this in logistic regression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C418B0-EC25-9A41-B07B-E3065DFE8820}"/>
              </a:ext>
            </a:extLst>
          </p:cNvPr>
          <p:cNvSpPr/>
          <p:nvPr/>
        </p:nvSpPr>
        <p:spPr>
          <a:xfrm>
            <a:off x="1143000" y="2215896"/>
            <a:ext cx="9116568" cy="30540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/>
              <a:t>Core Idea </a:t>
            </a:r>
          </a:p>
          <a:p>
            <a:pPr lvl="1"/>
            <a:r>
              <a:rPr lang="en-US" sz="4000" dirty="0"/>
              <a:t>Effect size is anything that measures the size of a relationship between variables or a difference between groups</a:t>
            </a:r>
          </a:p>
        </p:txBody>
      </p:sp>
    </p:spTree>
    <p:extLst>
      <p:ext uri="{BB962C8B-B14F-4D97-AF65-F5344CB8AC3E}">
        <p14:creationId xmlns:p14="http://schemas.microsoft.com/office/powerpoint/2010/main" val="4089896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590EE-A56C-4CAA-9642-6E0EC71F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Determining which Effect Size Statistic to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265A5-59EB-4ADB-B533-679060C33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7983"/>
            <a:ext cx="10515600" cy="4018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Different effect size measures are better suited for different situations…</a:t>
            </a:r>
          </a:p>
          <a:p>
            <a:pPr lvl="1"/>
            <a:endParaRPr lang="en-US" sz="1050" dirty="0"/>
          </a:p>
          <a:p>
            <a:pPr lvl="1"/>
            <a:r>
              <a:rPr lang="en-US" sz="3200" dirty="0">
                <a:solidFill>
                  <a:schemeClr val="accent5"/>
                </a:solidFill>
              </a:rPr>
              <a:t>Categorical variables</a:t>
            </a:r>
          </a:p>
          <a:p>
            <a:pPr lvl="1"/>
            <a:r>
              <a:rPr lang="en-US" sz="3200" dirty="0">
                <a:solidFill>
                  <a:schemeClr val="accent6"/>
                </a:solidFill>
              </a:rPr>
              <a:t>Unbalanced</a:t>
            </a:r>
            <a:r>
              <a:rPr lang="en-US" sz="3200" dirty="0"/>
              <a:t> group sizes</a:t>
            </a:r>
          </a:p>
          <a:p>
            <a:pPr lvl="1"/>
            <a:r>
              <a:rPr lang="en-US" sz="3200" dirty="0">
                <a:solidFill>
                  <a:schemeClr val="accent1"/>
                </a:solidFill>
              </a:rPr>
              <a:t>Lots of variables</a:t>
            </a:r>
          </a:p>
          <a:p>
            <a:pPr lvl="1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Ordinal</a:t>
            </a:r>
            <a:r>
              <a:rPr lang="en-US" sz="3200" dirty="0"/>
              <a:t> data (likert scales)</a:t>
            </a:r>
          </a:p>
        </p:txBody>
      </p:sp>
    </p:spTree>
    <p:extLst>
      <p:ext uri="{BB962C8B-B14F-4D97-AF65-F5344CB8AC3E}">
        <p14:creationId xmlns:p14="http://schemas.microsoft.com/office/powerpoint/2010/main" val="2660801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E0995-D892-40CE-A3A6-237B01F3E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General Interpretations of Effect Sizes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4C6BD-F010-4609-A422-847B116E3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8839"/>
            <a:ext cx="10515600" cy="4028123"/>
          </a:xfrm>
        </p:spPr>
        <p:txBody>
          <a:bodyPr/>
          <a:lstStyle/>
          <a:p>
            <a:r>
              <a:rPr lang="en-US" dirty="0"/>
              <a:t>Cohen (and other statisticians) have made recommended effect size interpretations in the past</a:t>
            </a:r>
          </a:p>
          <a:p>
            <a:r>
              <a:rPr lang="en-US" dirty="0"/>
              <a:t>But these are pretty arbitrary</a:t>
            </a:r>
          </a:p>
          <a:p>
            <a:r>
              <a:rPr lang="en-US" dirty="0"/>
              <a:t>They can vary based on a number of parameters; highly dependent on field of study 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Gain an understanding of what is considered standard in your literature for a small vs large effect size</a:t>
            </a:r>
          </a:p>
        </p:txBody>
      </p:sp>
    </p:spTree>
    <p:extLst>
      <p:ext uri="{BB962C8B-B14F-4D97-AF65-F5344CB8AC3E}">
        <p14:creationId xmlns:p14="http://schemas.microsoft.com/office/powerpoint/2010/main" val="261550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371DC-986B-4B0F-93C2-33BE9667A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Valid Interpretation Also Relies on Some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65566-B68C-47B5-9630-A8FAC870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2847"/>
            <a:ext cx="10515600" cy="3964115"/>
          </a:xfrm>
        </p:spPr>
        <p:txBody>
          <a:bodyPr>
            <a:normAutofit/>
          </a:bodyPr>
          <a:lstStyle/>
          <a:p>
            <a:r>
              <a:rPr lang="en-US" sz="3600" dirty="0"/>
              <a:t>Assumptions of regression (do you remember them?)</a:t>
            </a:r>
          </a:p>
          <a:p>
            <a:endParaRPr lang="en-US" sz="2000" dirty="0"/>
          </a:p>
          <a:p>
            <a:r>
              <a:rPr lang="en-US" sz="3600" dirty="0"/>
              <a:t>Reliable measurement of variables (remember our discussion about measure error?)</a:t>
            </a:r>
          </a:p>
          <a:p>
            <a:endParaRPr lang="en-US" sz="2000" dirty="0"/>
          </a:p>
          <a:p>
            <a:r>
              <a:rPr lang="en-US" sz="3600" dirty="0"/>
              <a:t>Generalizable sample/methods/design</a:t>
            </a:r>
          </a:p>
        </p:txBody>
      </p:sp>
    </p:spTree>
    <p:extLst>
      <p:ext uri="{BB962C8B-B14F-4D97-AF65-F5344CB8AC3E}">
        <p14:creationId xmlns:p14="http://schemas.microsoft.com/office/powerpoint/2010/main" val="2124311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647E7-2158-4CCC-9970-4C25D8BF2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Let’s Try an Example…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4BC6E-100E-478C-AD2A-41C69C1A9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Going back to the </a:t>
            </a:r>
            <a:r>
              <a:rPr lang="en-US" b="1" i="1" dirty="0"/>
              <a:t>Married at First Sight </a:t>
            </a:r>
            <a:r>
              <a:rPr lang="en-US" b="1" dirty="0"/>
              <a:t>data set…</a:t>
            </a:r>
          </a:p>
          <a:p>
            <a:pPr marL="0" indent="0">
              <a:buNone/>
            </a:pPr>
            <a:r>
              <a:rPr lang="en-US" dirty="0"/>
              <a:t>You decide that you want to know whether couples who have more satisfying relationships </a:t>
            </a:r>
            <a:r>
              <a:rPr lang="en-US" b="1" dirty="0"/>
              <a:t>(numerical predictor), </a:t>
            </a:r>
            <a:r>
              <a:rPr lang="en-US" dirty="0"/>
              <a:t>tend to earn more money </a:t>
            </a:r>
            <a:r>
              <a:rPr lang="en-US" b="1" dirty="0"/>
              <a:t>(outcome)</a:t>
            </a:r>
            <a:r>
              <a:rPr lang="en-US" dirty="0"/>
              <a:t>;</a:t>
            </a:r>
            <a:r>
              <a:rPr lang="en-US" b="1" dirty="0"/>
              <a:t> </a:t>
            </a:r>
            <a:r>
              <a:rPr lang="en-US" dirty="0"/>
              <a:t>you also want to control for their location </a:t>
            </a:r>
            <a:r>
              <a:rPr lang="en-US" b="1" dirty="0"/>
              <a:t>(categorical predictor)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start off running a (unstandardized) multiple regression…</a:t>
            </a:r>
          </a:p>
        </p:txBody>
      </p:sp>
    </p:spTree>
    <p:extLst>
      <p:ext uri="{BB962C8B-B14F-4D97-AF65-F5344CB8AC3E}">
        <p14:creationId xmlns:p14="http://schemas.microsoft.com/office/powerpoint/2010/main" val="3675905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C2D10-37CF-4AB8-A7F9-744D0BE2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You run the regression in R and get…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306BD-0A2C-4474-BDEF-485B966DC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lm(Income ~ Satisfaction + Location, data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Mafs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Coefficients:	Estimate	Std. Error	t value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(&gt;|t|)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(Intercept)		-0.065	9.940		-0.007	0.995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Satisfaction	9.698		0.772		12.557	&lt;2e-16***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LocationDallas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5.804		8.938		0.649		0.518		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LocationNYC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22.692	10.152	2.235		0.029*</a:t>
            </a:r>
          </a:p>
          <a:p>
            <a:pPr marL="0" indent="0">
              <a:buNone/>
            </a:pPr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9B780D-4F0A-414A-B8FF-E658E7E1EA78}"/>
              </a:ext>
            </a:extLst>
          </p:cNvPr>
          <p:cNvSpPr/>
          <p:nvPr/>
        </p:nvSpPr>
        <p:spPr>
          <a:xfrm>
            <a:off x="851452" y="2027583"/>
            <a:ext cx="10515600" cy="4465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/>
            <a:endParaRPr lang="en-US" sz="2400" dirty="0"/>
          </a:p>
          <a:p>
            <a:pPr lvl="1"/>
            <a:r>
              <a:rPr lang="en-US" sz="2400" dirty="0"/>
              <a:t>Interpreted as…</a:t>
            </a:r>
          </a:p>
          <a:p>
            <a:pPr lvl="1"/>
            <a:endParaRPr lang="en-US" sz="2400" dirty="0"/>
          </a:p>
          <a:p>
            <a:pPr lvl="1"/>
            <a:r>
              <a:rPr lang="en-US" sz="2200" dirty="0"/>
              <a:t>For each </a:t>
            </a:r>
            <a:r>
              <a:rPr lang="en-US" sz="2200" i="1" dirty="0"/>
              <a:t>one unit increase in relationship satisfaction</a:t>
            </a:r>
            <a:r>
              <a:rPr lang="en-US" sz="2200" dirty="0"/>
              <a:t>, there is an </a:t>
            </a:r>
          </a:p>
          <a:p>
            <a:pPr lvl="1"/>
            <a:r>
              <a:rPr lang="en-US" sz="2200" dirty="0"/>
              <a:t>associated $9,698 increase in couples’ combined income, controlling for </a:t>
            </a:r>
          </a:p>
          <a:p>
            <a:pPr lvl="1"/>
            <a:r>
              <a:rPr lang="en-US" sz="2200" dirty="0"/>
              <a:t>location.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On average, couples living in Dallas earn $5,800 more than couples living in </a:t>
            </a:r>
          </a:p>
          <a:p>
            <a:pPr lvl="1"/>
            <a:r>
              <a:rPr lang="en-US" sz="2200" dirty="0"/>
              <a:t>Atlanta, controlling for relationship satisfaction.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On average, couples living in NYC earn $22,692 more than couples living in</a:t>
            </a:r>
          </a:p>
          <a:p>
            <a:pPr lvl="1"/>
            <a:r>
              <a:rPr lang="en-US" sz="2200" dirty="0"/>
              <a:t>Atlanta, controlling for relationship satisfaction.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078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64419-9719-4570-992F-0E388DC6C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But what does a 1 unit increase in “relationship satisfaction”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E200C-D935-46D4-84DD-D0D84BD47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 increase your interpretability, you decide to standardize your numerical variables (remember, we can’t standardize a category) and get the following…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lm(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z_Income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z_Satis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Location, data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Mafs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%&gt;% summary( 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Coefficient:	Estimate	Std. Error	t value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(&gt;|t|)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(Intercept)		-0.140	0.101		-1.384	0.171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z_satis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0.812		0.065		12.557	&lt;2e-16***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LocationDallas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0.090		0.138		0.649		0.518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LocationNYC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0.351		0.157		2.235		0.029*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17D75F-1ED5-47D5-875F-B055F77B33CB}"/>
              </a:ext>
            </a:extLst>
          </p:cNvPr>
          <p:cNvSpPr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/>
            <a:endParaRPr lang="en-US" dirty="0"/>
          </a:p>
          <a:p>
            <a:pPr lvl="1"/>
            <a:r>
              <a:rPr lang="en-US" sz="2400" dirty="0"/>
              <a:t>Interpreted as…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For each 1 SD increase in relationship satisfaction, there is an associated </a:t>
            </a:r>
          </a:p>
          <a:p>
            <a:pPr lvl="1"/>
            <a:r>
              <a:rPr lang="en-US" sz="2400" dirty="0"/>
              <a:t>0.812 SD increase in combined income, controlling for location.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On average, couples living in Dallas have a combined income that is 0.090 SD </a:t>
            </a:r>
          </a:p>
          <a:p>
            <a:pPr lvl="1"/>
            <a:r>
              <a:rPr lang="en-US" sz="2400" dirty="0"/>
              <a:t>higher than couples living in Atlanta, controlling for satisfaction.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On average, couples living in NYC have a combined income that is 0.351 SD</a:t>
            </a:r>
          </a:p>
          <a:p>
            <a:pPr lvl="1"/>
            <a:r>
              <a:rPr lang="en-US" sz="2400" dirty="0"/>
              <a:t>higher than couples living in Atlanta, controlling for satisfaction. </a:t>
            </a:r>
          </a:p>
        </p:txBody>
      </p:sp>
    </p:spTree>
    <p:extLst>
      <p:ext uri="{BB962C8B-B14F-4D97-AF65-F5344CB8AC3E}">
        <p14:creationId xmlns:p14="http://schemas.microsoft.com/office/powerpoint/2010/main" val="184918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DC78-A322-4341-98D0-383CE19D9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Read More Here!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A03B-C992-4B77-8E59-0A44815CB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Comparison of Effect Size Statistics: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https://www.theanalysisfactor.com/effect-size/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Standardized vs Unstandardized Effect Size Statistics: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https://www.theanalysisfactor.com/two-types-effect-size-statistic/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 in-depth explanation of Effect Size, with Interpretation: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https://www.leeds.ac.uk/educol/documents/00002182.htm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3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C5EF-04C6-9843-A223-3160AD473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181493" cy="1123706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What is an Effect Size?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F74B29-B1F4-46AD-9E8D-620A4D0C07A1}"/>
              </a:ext>
            </a:extLst>
          </p:cNvPr>
          <p:cNvSpPr txBox="1"/>
          <p:nvPr/>
        </p:nvSpPr>
        <p:spPr>
          <a:xfrm>
            <a:off x="838199" y="5590032"/>
            <a:ext cx="3877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Why do we measure it?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9A4D4-6588-49A6-8D14-5721C7D544C9}"/>
              </a:ext>
            </a:extLst>
          </p:cNvPr>
          <p:cNvSpPr txBox="1"/>
          <p:nvPr/>
        </p:nvSpPr>
        <p:spPr>
          <a:xfrm>
            <a:off x="838199" y="2028616"/>
            <a:ext cx="99314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3">
                    <a:lumMod val="50000"/>
                  </a:schemeClr>
                </a:solidFill>
              </a:rPr>
              <a:t>Gives us information about the magnitude and direction of group differences or relationships between variables</a:t>
            </a:r>
          </a:p>
        </p:txBody>
      </p:sp>
    </p:spTree>
    <p:extLst>
      <p:ext uri="{BB962C8B-B14F-4D97-AF65-F5344CB8AC3E}">
        <p14:creationId xmlns:p14="http://schemas.microsoft.com/office/powerpoint/2010/main" val="192283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C5EF-04C6-9843-A223-3160AD473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63525"/>
            <a:ext cx="10181493" cy="1123706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Effect Size vs Statistical Significance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2442C1-4AFD-4075-8691-BBAE1AE77FAE}"/>
              </a:ext>
            </a:extLst>
          </p:cNvPr>
          <p:cNvSpPr/>
          <p:nvPr/>
        </p:nvSpPr>
        <p:spPr>
          <a:xfrm>
            <a:off x="1615440" y="1838959"/>
            <a:ext cx="4175760" cy="20929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Meaningfulness</a:t>
            </a:r>
            <a:r>
              <a:rPr lang="en-US" sz="2400" dirty="0"/>
              <a:t> of the effect, sometimes in clinical terms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BD855A-589C-43F3-9C79-48DEDA4F2674}"/>
              </a:ext>
            </a:extLst>
          </p:cNvPr>
          <p:cNvSpPr/>
          <p:nvPr/>
        </p:nvSpPr>
        <p:spPr>
          <a:xfrm>
            <a:off x="6096000" y="1838960"/>
            <a:ext cx="4175760" cy="20929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</a:t>
            </a:r>
            <a:r>
              <a:rPr lang="en-US" sz="2400" b="1" dirty="0"/>
              <a:t>evidence</a:t>
            </a:r>
            <a:r>
              <a:rPr lang="en-US" sz="2400" dirty="0"/>
              <a:t> suggesting </a:t>
            </a:r>
            <a:r>
              <a:rPr lang="en-US" sz="2400" b="1" dirty="0"/>
              <a:t>whether there is an effect</a:t>
            </a:r>
            <a:r>
              <a:rPr lang="en-US" sz="2400" dirty="0"/>
              <a:t> in the population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09667F-5A8A-4CFB-8317-AC0859F89429}"/>
              </a:ext>
            </a:extLst>
          </p:cNvPr>
          <p:cNvSpPr/>
          <p:nvPr/>
        </p:nvSpPr>
        <p:spPr>
          <a:xfrm>
            <a:off x="1615440" y="4216399"/>
            <a:ext cx="4175760" cy="209296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Does not tell us if an effect exists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D2523A-6A56-4A37-89C2-8101E43E5CB9}"/>
              </a:ext>
            </a:extLst>
          </p:cNvPr>
          <p:cNvSpPr/>
          <p:nvPr/>
        </p:nvSpPr>
        <p:spPr>
          <a:xfrm>
            <a:off x="6096000" y="4211319"/>
            <a:ext cx="4175760" cy="209296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Does not tell us if the effect is meaningful or useful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093FA4-8D04-4605-B031-74518E75A07C}"/>
              </a:ext>
            </a:extLst>
          </p:cNvPr>
          <p:cNvSpPr txBox="1"/>
          <p:nvPr/>
        </p:nvSpPr>
        <p:spPr>
          <a:xfrm>
            <a:off x="1615440" y="1333807"/>
            <a:ext cx="417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Effect Size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55B848-EAB2-4DAD-AEF2-CB054E5F6B06}"/>
              </a:ext>
            </a:extLst>
          </p:cNvPr>
          <p:cNvSpPr txBox="1"/>
          <p:nvPr/>
        </p:nvSpPr>
        <p:spPr>
          <a:xfrm>
            <a:off x="6096000" y="1324151"/>
            <a:ext cx="417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Statistical Significance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2CB21-B67D-41E3-B3FF-C489DD55A13D}"/>
              </a:ext>
            </a:extLst>
          </p:cNvPr>
          <p:cNvSpPr txBox="1"/>
          <p:nvPr/>
        </p:nvSpPr>
        <p:spPr>
          <a:xfrm rot="16200000">
            <a:off x="282546" y="2685383"/>
            <a:ext cx="1960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What it tells 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F9441B-8C14-4868-883B-348FD972040F}"/>
              </a:ext>
            </a:extLst>
          </p:cNvPr>
          <p:cNvSpPr txBox="1"/>
          <p:nvPr/>
        </p:nvSpPr>
        <p:spPr>
          <a:xfrm rot="16200000">
            <a:off x="-17492" y="5134263"/>
            <a:ext cx="2560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What it doesn’t tell us</a:t>
            </a:r>
          </a:p>
        </p:txBody>
      </p:sp>
    </p:spTree>
    <p:extLst>
      <p:ext uri="{BB962C8B-B14F-4D97-AF65-F5344CB8AC3E}">
        <p14:creationId xmlns:p14="http://schemas.microsoft.com/office/powerpoint/2010/main" val="49216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764A1-5E8B-4AE9-8567-5FAF9CDE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Why p-values alone won’t cut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F0625-F904-440B-9892-28CBF758A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Relationship between sample size, power, and p-values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reiterate, p-values are not a measure of the strength between variables </a:t>
            </a:r>
          </a:p>
          <a:p>
            <a:pPr lvl="1"/>
            <a:r>
              <a:rPr lang="en-US" dirty="0"/>
              <a:t>For example, a p &lt; .001 does not mean the treatment is MUCH better than the control condition</a:t>
            </a:r>
          </a:p>
          <a:p>
            <a:pPr lvl="1"/>
            <a:r>
              <a:rPr lang="en-US" dirty="0"/>
              <a:t>It means it is </a:t>
            </a:r>
            <a:r>
              <a:rPr lang="en-US" i="1" dirty="0"/>
              <a:t>very</a:t>
            </a:r>
            <a:r>
              <a:rPr lang="en-US" dirty="0"/>
              <a:t> </a:t>
            </a:r>
            <a:r>
              <a:rPr lang="en-US" i="1" dirty="0"/>
              <a:t>unlikely</a:t>
            </a:r>
            <a:r>
              <a:rPr lang="en-US" dirty="0"/>
              <a:t> that the results we observed would occur if the null hypothesis (e.g., the treatment and control have the same impact) is true</a:t>
            </a:r>
          </a:p>
          <a:p>
            <a:pPr marL="0" indent="0">
              <a:buNone/>
            </a:pPr>
            <a:r>
              <a:rPr lang="en-US" dirty="0"/>
              <a:t>If we want to know the magnitude of the effect of treatment, we need to calculate the effect size</a:t>
            </a:r>
          </a:p>
        </p:txBody>
      </p:sp>
    </p:spTree>
    <p:extLst>
      <p:ext uri="{BB962C8B-B14F-4D97-AF65-F5344CB8AC3E}">
        <p14:creationId xmlns:p14="http://schemas.microsoft.com/office/powerpoint/2010/main" val="167486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E8B26-C8D1-45B5-8507-81F6A6E65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Two Main Classes of Effect Sizes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7FBA-53CC-49EF-9E0B-788066A2A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79"/>
            <a:ext cx="10515600" cy="41652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</a:rPr>
              <a:t>Standardized effect sizes </a:t>
            </a:r>
            <a:r>
              <a:rPr lang="en-US" dirty="0">
                <a:sym typeface="Wingdings" panose="05000000000000000000" pitchFamily="2" charset="2"/>
              </a:rPr>
              <a:t> describes the size of the effect and removes units of the variables (think standardized coefficients)</a:t>
            </a:r>
          </a:p>
          <a:p>
            <a:pPr marL="0" indent="0">
              <a:buNone/>
            </a:pPr>
            <a:endParaRPr lang="en-US" sz="1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  <a:sym typeface="Wingdings" panose="05000000000000000000" pitchFamily="2" charset="2"/>
              </a:rPr>
              <a:t>Simple (raw) effect size </a:t>
            </a:r>
            <a:r>
              <a:rPr lang="en-US" dirty="0">
                <a:sym typeface="Wingdings" panose="05000000000000000000" pitchFamily="2" charset="2"/>
              </a:rPr>
              <a:t> describes the size of the effect but maintains original units</a:t>
            </a:r>
          </a:p>
          <a:p>
            <a:pPr marL="0" indent="0">
              <a:buNone/>
            </a:pPr>
            <a:endParaRPr lang="en-US" sz="1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accent1"/>
                </a:solidFill>
                <a:sym typeface="Wingdings" panose="05000000000000000000" pitchFamily="2" charset="2"/>
              </a:rPr>
              <a:t>For example, if you were examining the relationship between study time (in hours) and test score (in points)…</a:t>
            </a:r>
          </a:p>
          <a:p>
            <a:pPr marL="0" indent="0">
              <a:buNone/>
            </a:pPr>
            <a:endParaRPr lang="en-US" sz="1100" i="1" dirty="0">
              <a:solidFill>
                <a:schemeClr val="accent1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If standardized, you might conclude that for each one unit increase in study time, there is a 2 SD increase in test score (here we remove the original units </a:t>
            </a:r>
            <a:r>
              <a:rPr lang="en-US" dirty="0" err="1">
                <a:solidFill>
                  <a:schemeClr val="accent6"/>
                </a:solidFill>
                <a:sym typeface="Wingdings" panose="05000000000000000000" pitchFamily="2" charset="2"/>
              </a:rPr>
              <a:t>hrs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 and points)</a:t>
            </a:r>
          </a:p>
          <a:p>
            <a:pPr lvl="1"/>
            <a:endParaRPr lang="en-US" sz="1100" dirty="0">
              <a:solidFill>
                <a:schemeClr val="accent6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>
                <a:solidFill>
                  <a:schemeClr val="accent4"/>
                </a:solidFill>
                <a:sym typeface="Wingdings" panose="05000000000000000000" pitchFamily="2" charset="2"/>
              </a:rPr>
              <a:t>If simple (raw), you might conclude that for each one hour increase in study time, there is 5-point increase in test score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42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70A17-1869-4681-8680-EA9402F89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83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Pros &amp; Cons of Standardized vs Simple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0122B-56E3-48AE-9028-DD50FDBD4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5839"/>
            <a:ext cx="10515600" cy="3901123"/>
          </a:xfrm>
        </p:spPr>
        <p:txBody>
          <a:bodyPr/>
          <a:lstStyle/>
          <a:p>
            <a:r>
              <a:rPr lang="en-US" dirty="0"/>
              <a:t>Standardized ES for interpreting magnitude of effect when units are not intuitive (e.g. anxiety scale)</a:t>
            </a:r>
          </a:p>
          <a:p>
            <a:r>
              <a:rPr lang="en-US" dirty="0"/>
              <a:t>Standardized ES for comparison across variables and studies</a:t>
            </a:r>
          </a:p>
          <a:p>
            <a:r>
              <a:rPr lang="en-US" dirty="0"/>
              <a:t>Need to be careful when using standardized ES for sample size calculation (for power analyses)</a:t>
            </a:r>
          </a:p>
          <a:p>
            <a:r>
              <a:rPr lang="en-US" dirty="0"/>
              <a:t>Simple good for when distribution is non-normal or when measured in familiar scale (e.g. hours)</a:t>
            </a:r>
          </a:p>
          <a:p>
            <a:r>
              <a:rPr lang="en-US" i="1" dirty="0"/>
              <a:t>Do not standardize categorical variables!</a:t>
            </a:r>
          </a:p>
        </p:txBody>
      </p:sp>
    </p:spTree>
    <p:extLst>
      <p:ext uri="{BB962C8B-B14F-4D97-AF65-F5344CB8AC3E}">
        <p14:creationId xmlns:p14="http://schemas.microsoft.com/office/powerpoint/2010/main" val="208640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D65F2-1A7B-48C4-85F9-26B1E849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911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Here are some measures of effect size we already know…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484A8C-D147-4CCE-BEAF-EC627D0CB1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331719"/>
                <a:ext cx="10515600" cy="3967163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endParaRPr lang="en-US" sz="36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36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  <a:p>
                <a:r>
                  <a:rPr lang="en-US" sz="3600" b="1" dirty="0">
                    <a:solidFill>
                      <a:schemeClr val="accent3">
                        <a:lumMod val="50000"/>
                      </a:schemeClr>
                    </a:solidFill>
                  </a:rPr>
                  <a:t>Adjusted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36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  <a:p>
                <a:r>
                  <a:rPr lang="en-US" sz="3600" b="1" dirty="0">
                    <a:solidFill>
                      <a:schemeClr val="accent1">
                        <a:lumMod val="75000"/>
                      </a:schemeClr>
                    </a:solidFill>
                  </a:rPr>
                  <a:t>Coefficients (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en-US" sz="36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en-US" sz="3600" b="1" dirty="0">
                    <a:solidFill>
                      <a:schemeClr val="accent4">
                        <a:lumMod val="75000"/>
                      </a:schemeClr>
                    </a:solidFill>
                  </a:rPr>
                  <a:t>Standardized Coefficients</a:t>
                </a:r>
              </a:p>
              <a:p>
                <a:pPr marL="0" indent="0">
                  <a:buNone/>
                </a:pPr>
                <a:endParaRPr lang="en-US" sz="1800" dirty="0">
                  <a:solidFill>
                    <a:schemeClr val="accent3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Which are standardized, which are unstandardized?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484A8C-D147-4CCE-BEAF-EC627D0CB1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331719"/>
                <a:ext cx="10515600" cy="3967163"/>
              </a:xfrm>
              <a:blipFill>
                <a:blip r:embed="rId2"/>
                <a:stretch>
                  <a:fillRect l="-1568" t="-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6526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C5EF-04C6-9843-A223-3160AD473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181493" cy="1123706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But there are many different kinds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BFB126-BF98-4785-8867-1ECF10FD2DA6}"/>
              </a:ext>
            </a:extLst>
          </p:cNvPr>
          <p:cNvSpPr txBox="1"/>
          <p:nvPr/>
        </p:nvSpPr>
        <p:spPr>
          <a:xfrm>
            <a:off x="838199" y="1588008"/>
            <a:ext cx="9265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/>
                </a:solidFill>
              </a:rPr>
              <a:t>Cohen’s d (Standardized Mean Difference Effect Size)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Can be obtained in simple regression when you standardize the outcome and have a two-level categorical variable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When covariates in model, becomes an adjusted Cohen’s d or an adjusted Standardized Mean Difference Effect Size (STMDES)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42B2DC-D5BD-4EDF-B754-E97FDC48EB9B}"/>
              </a:ext>
            </a:extLst>
          </p:cNvPr>
          <p:cNvSpPr/>
          <p:nvPr/>
        </p:nvSpPr>
        <p:spPr>
          <a:xfrm>
            <a:off x="671143" y="1351722"/>
            <a:ext cx="10682657" cy="53522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sz="2400" b="1" dirty="0"/>
          </a:p>
          <a:p>
            <a:pPr lvl="1"/>
            <a:r>
              <a:rPr lang="en-US" sz="2400" b="1" dirty="0"/>
              <a:t>Let’s prove it, using a dataset from your new favorite binge-watch show,</a:t>
            </a:r>
          </a:p>
          <a:p>
            <a:pPr lvl="1"/>
            <a:r>
              <a:rPr lang="en-US" sz="2400" b="1" i="1" dirty="0"/>
              <a:t>Married at First Sight…</a:t>
            </a:r>
          </a:p>
          <a:p>
            <a:pPr lvl="1"/>
            <a:endParaRPr lang="en-US" sz="2400" b="1" dirty="0"/>
          </a:p>
          <a:p>
            <a:pPr lvl="1"/>
            <a:r>
              <a:rPr lang="en-US" sz="2400" dirty="0"/>
              <a:t>You run a simple regression predicting relationship length </a:t>
            </a:r>
            <a:r>
              <a:rPr lang="en-US" sz="2400" b="1" dirty="0">
                <a:solidFill>
                  <a:schemeClr val="tx2"/>
                </a:solidFill>
              </a:rPr>
              <a:t>(outcome) </a:t>
            </a:r>
            <a:r>
              <a:rPr lang="en-US" sz="2400" dirty="0"/>
              <a:t>based on the “love expert” couples worked with on the show </a:t>
            </a:r>
            <a:r>
              <a:rPr lang="en-US" sz="2400" b="1" dirty="0">
                <a:solidFill>
                  <a:schemeClr val="accent6"/>
                </a:solidFill>
              </a:rPr>
              <a:t>(dichotomous categorical predictor)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First we run the regression, standardizing the outcome var, we get: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Coefficients		Estimate	Std. Error	t value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(&gt;|t|)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(Intercept)			-0.113		0.189</a:t>
            </a:r>
            <a:r>
              <a:rPr lang="en-US" sz="2400" dirty="0"/>
              <a:t> 		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-0.594		0.554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Expert_Pepper	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0.191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0.247		0.775		0.441	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A99C83-CB4C-43B2-AAB2-81B616B8B9CF}"/>
              </a:ext>
            </a:extLst>
          </p:cNvPr>
          <p:cNvSpPr txBox="1"/>
          <p:nvPr/>
        </p:nvSpPr>
        <p:spPr>
          <a:xfrm>
            <a:off x="671143" y="5572014"/>
            <a:ext cx="920822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400" dirty="0">
                <a:solidFill>
                  <a:schemeClr val="bg1"/>
                </a:solidFill>
                <a:cs typeface="Courier New" panose="02070309020205020404" pitchFamily="49" charset="0"/>
              </a:rPr>
              <a:t>Now let’s run a cohens_d( ) function on the same regression, we get:</a:t>
            </a:r>
          </a:p>
          <a:p>
            <a:pPr lvl="1"/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Cohens_d </a:t>
            </a:r>
          </a:p>
          <a:p>
            <a:pPr lvl="1"/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0.19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1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C5EF-04C6-9843-A223-3160AD473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181493" cy="1123706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But there are many different kinds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BFB126-BF98-4785-8867-1ECF10FD2DA6}"/>
              </a:ext>
            </a:extLst>
          </p:cNvPr>
          <p:cNvSpPr txBox="1"/>
          <p:nvPr/>
        </p:nvSpPr>
        <p:spPr>
          <a:xfrm>
            <a:off x="838199" y="1588008"/>
            <a:ext cx="92659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/>
                </a:solidFill>
              </a:rPr>
              <a:t>Cohen’s d (Standardized Mean Difference Effect Size)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Can be obtained in simple regression when you standardize the outcome and have a two-level categorical variable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When covariates in model, becomes an adjusted Cohen’s d or an adjusted Standardized Mean Difference Effect Size (STMDES)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4"/>
                </a:solidFill>
              </a:rPr>
              <a:t>Eta-squared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Essentially R</a:t>
            </a:r>
            <a:r>
              <a:rPr lang="en-US" sz="2400" baseline="30000" dirty="0"/>
              <a:t>2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Odds Ratio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we’ll learn more about this in logistic regression</a:t>
            </a:r>
          </a:p>
        </p:txBody>
      </p:sp>
    </p:spTree>
    <p:extLst>
      <p:ext uri="{BB962C8B-B14F-4D97-AF65-F5344CB8AC3E}">
        <p14:creationId xmlns:p14="http://schemas.microsoft.com/office/powerpoint/2010/main" val="72733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3514</TotalTime>
  <Words>1993</Words>
  <Application>Microsoft Macintosh PowerPoint</Application>
  <PresentationFormat>Widescreen</PresentationFormat>
  <Paragraphs>238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Courier New</vt:lpstr>
      <vt:lpstr>Georgia</vt:lpstr>
      <vt:lpstr>Office Theme</vt:lpstr>
      <vt:lpstr>Effect Sizes</vt:lpstr>
      <vt:lpstr>What is an Effect Size?</vt:lpstr>
      <vt:lpstr>Effect Size vs Statistical Significance</vt:lpstr>
      <vt:lpstr>Why p-values alone won’t cut it</vt:lpstr>
      <vt:lpstr>Two Main Classes of Effect Sizes</vt:lpstr>
      <vt:lpstr>Pros &amp; Cons of Standardized vs Simple</vt:lpstr>
      <vt:lpstr>Here are some measures of effect size we already know…</vt:lpstr>
      <vt:lpstr>But there are many different kinds</vt:lpstr>
      <vt:lpstr>But there are many different kinds</vt:lpstr>
      <vt:lpstr>But there are many different kinds</vt:lpstr>
      <vt:lpstr>Determining which Effect Size Statistic to Use</vt:lpstr>
      <vt:lpstr>General Interpretations of Effect Sizes</vt:lpstr>
      <vt:lpstr>Valid Interpretation Also Relies on Some Assumptions</vt:lpstr>
      <vt:lpstr>Let’s Try an Example…</vt:lpstr>
      <vt:lpstr>You run the regression in R and get…</vt:lpstr>
      <vt:lpstr>But what does a 1 unit increase in “relationship satisfaction” mean?</vt:lpstr>
      <vt:lpstr>Read More Here!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Sizes</dc:title>
  <dc:creator>Carly Fox</dc:creator>
  <cp:lastModifiedBy>Tyson Barrett</cp:lastModifiedBy>
  <cp:revision>39</cp:revision>
  <dcterms:created xsi:type="dcterms:W3CDTF">2020-06-01T14:02:03Z</dcterms:created>
  <dcterms:modified xsi:type="dcterms:W3CDTF">2020-06-26T05:14:20Z</dcterms:modified>
</cp:coreProperties>
</file>